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257" r:id="rId13"/>
    <p:sldId id="262" r:id="rId14"/>
    <p:sldId id="290" r:id="rId15"/>
    <p:sldId id="289" r:id="rId16"/>
    <p:sldId id="291" r:id="rId17"/>
    <p:sldId id="275" r:id="rId18"/>
    <p:sldId id="292" r:id="rId19"/>
    <p:sldId id="293" r:id="rId20"/>
    <p:sldId id="270" r:id="rId21"/>
    <p:sldId id="263" r:id="rId22"/>
    <p:sldId id="268" r:id="rId23"/>
    <p:sldId id="294" r:id="rId24"/>
    <p:sldId id="269" r:id="rId25"/>
    <p:sldId id="271" r:id="rId26"/>
    <p:sldId id="272" r:id="rId27"/>
    <p:sldId id="314" r:id="rId28"/>
    <p:sldId id="288" r:id="rId29"/>
    <p:sldId id="261" r:id="rId30"/>
    <p:sldId id="280" r:id="rId31"/>
    <p:sldId id="284" r:id="rId32"/>
    <p:sldId id="287" r:id="rId33"/>
    <p:sldId id="286" r:id="rId34"/>
    <p:sldId id="260" r:id="rId35"/>
    <p:sldId id="266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259" r:id="rId46"/>
    <p:sldId id="2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21"/>
  </p:normalViewPr>
  <p:slideViewPr>
    <p:cSldViewPr snapToGrid="0" snapToObjects="1">
      <p:cViewPr varScale="1">
        <p:scale>
          <a:sx n="97" d="100"/>
          <a:sy n="9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C31E9-B191-EF4B-8247-C6BD4CB7A9E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41FAF-6998-4247-8C81-390969DC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ie.cornell.edu/" TargetMode="External"/><Relationship Id="rId4" Type="http://schemas.openxmlformats.org/officeDocument/2006/relationships/hyperlink" Target="https://www.cornell.edu/" TargetMode="External"/><Relationship Id="rId5" Type="http://schemas.openxmlformats.org/officeDocument/2006/relationships/hyperlink" Target="http://www.stanford.edu/~stevend2/" TargetMode="External"/><Relationship Id="rId6" Type="http://schemas.openxmlformats.org/officeDocument/2006/relationships/hyperlink" Target="https://github.com/cvxgrp/cvxpy" TargetMode="External"/><Relationship Id="rId7" Type="http://schemas.openxmlformats.org/officeDocument/2006/relationships/hyperlink" Target="http://www.stanford.edu/~boyd/" TargetMode="External"/><Relationship Id="rId8" Type="http://schemas.openxmlformats.org/officeDocument/2006/relationships/hyperlink" Target="http://www.stanford.edu/~boyd/books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1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5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MathProgBase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abstraction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layer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solvers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4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Udell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Professor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Operations Research and Information Engineering (ORIE)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Cornell University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Mohan: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Steven Diamond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CVXPY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Python-embedded modeling language for convex optimization problems.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Stephen Boyd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chair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engineering.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-author of the book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Convex Optimization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solve! method in Convex checks that the problem is a disciplined convex program, converts it into conic form, and passes the problem to a solver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solve! has been called on problem p, the optimal value of p can be queried with </a:t>
            </a:r>
            <a:r>
              <a:rPr lang="en-US" dirty="0" err="1" smtClean="0"/>
              <a:t>p.optval</a:t>
            </a:r>
            <a:r>
              <a:rPr lang="en-US" dirty="0" smtClean="0"/>
              <a:t>, and any expression x used in p is annotated with a value, accessible via </a:t>
            </a:r>
            <a:r>
              <a:rPr lang="en-US" dirty="0" err="1" smtClean="0"/>
              <a:t>x.value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5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Julia uses just in time (JIT) compilation; the code is compiled at the first evaluation, and the faster compiled version is used on subsequent calls, so the first time a function is called is in general slower than the second time. The third column shows the runtime of the first (</a:t>
            </a:r>
            <a:r>
              <a:rPr lang="en-US" dirty="0" err="1" smtClean="0"/>
              <a:t>uncompiled</a:t>
            </a:r>
            <a:r>
              <a:rPr lang="en-US" dirty="0" smtClean="0"/>
              <a:t>) evaluation, and the fourth column the second (compiled)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phd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MIT</a:t>
            </a:r>
          </a:p>
          <a:p>
            <a:r>
              <a:rPr lang="en-US" altLang="zh-CN" dirty="0" smtClean="0"/>
              <a:t>Joey</a:t>
            </a:r>
            <a:r>
              <a:rPr lang="en-US" altLang="zh-CN" b="0" dirty="0" smtClean="0"/>
              <a:t>:</a:t>
            </a:r>
            <a:r>
              <a:rPr lang="zh-CN" altLang="en-US" b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professor · Rice University</a:t>
            </a:r>
          </a:p>
          <a:p>
            <a:r>
              <a:rPr lang="en-US" altLang="zh-CN" dirty="0" err="1" smtClean="0"/>
              <a:t>Iain,Miles</a:t>
            </a:r>
            <a:r>
              <a:rPr lang="en-US" altLang="zh-CN" dirty="0" smtClean="0"/>
              <a:t>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5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possible optimal solution to the facility location problem with a four-by-four grid of customers (rectangles) and three facilities (circles). The dotted circles show the maximum distance between any customer and its closest facility, which is the objective.</a:t>
            </a:r>
          </a:p>
          <a:p>
            <a:endParaRPr lang="en-US" dirty="0" smtClean="0"/>
          </a:p>
          <a:p>
            <a:r>
              <a:rPr lang="en-US" dirty="0" smtClean="0"/>
              <a:t>Visualization of the states (altitude, mass, velocity) and the control (thrust) for a rocket optimal control problem. A natural goal in aerospace engineering is to maximize the altitude attained by a rocket in flight.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X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is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the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state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space</a:t>
            </a:r>
            <a:r>
              <a:rPr lang="zh-CN" altLang="en-US" sz="1200" baseline="0" dirty="0" smtClean="0"/>
              <a:t> </a:t>
            </a:r>
            <a:r>
              <a:rPr lang="en-US" altLang="zh-CN" sz="1200" baseline="0" dirty="0" smtClean="0"/>
              <a:t>and</a:t>
            </a:r>
            <a:r>
              <a:rPr lang="zh-CN" altLang="en-US" sz="1200" baseline="0" dirty="0" smtClean="0"/>
              <a:t> </a:t>
            </a:r>
            <a:r>
              <a:rPr lang="en-US" sz="1200" dirty="0" smtClean="0"/>
              <a:t>u </a:t>
            </a:r>
            <a:r>
              <a:rPr lang="en-US" altLang="zh-CN" sz="1200" dirty="0" smtClean="0"/>
              <a:t>is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input signals.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property of interest is the </a:t>
            </a:r>
            <a:r>
              <a:rPr lang="en-US" sz="1200" b="1" dirty="0" smtClean="0"/>
              <a:t>safety property. </a:t>
            </a:r>
            <a:r>
              <a:rPr lang="en-US" sz="1200" dirty="0" smtClean="0"/>
              <a:t>The set F is a region of the state space we want to avoid.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an example, we do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not want an airplane to fly below its stalling speed, or the temperature of the core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of a nuclear reactor to heat beyond the critical fuel surface temperature.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8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3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29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8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If the set of initial conditions and the set of input signals are finite, it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is possible to analyze the system exhaustively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Checking a sufficient (finite) number of randomly chosen trajectories might give sufficient confidence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Quick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and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cheap,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but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can’t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guarantee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safety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A</a:t>
            </a:r>
            <a:r>
              <a:rPr lang="en-US" sz="1200" dirty="0" smtClean="0"/>
              <a:t>ny state reachable by the original system is at a </a:t>
            </a:r>
            <a:r>
              <a:rPr lang="en-US" altLang="zh-CN" sz="1200" dirty="0" smtClean="0"/>
              <a:t>bounded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distance from one of the chosen trajectories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C</a:t>
            </a:r>
            <a:r>
              <a:rPr lang="en-US" sz="1200" dirty="0" smtClean="0"/>
              <a:t>an guarantee the safety of a system over an infinite time horizon, but might be hard to find</a:t>
            </a:r>
            <a:r>
              <a:rPr lang="en-US" sz="1200" dirty="0" smtClean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1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want to compute the reachable set, but its often impossible to compute. Instead we compute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approximations of this set</a:t>
            </a:r>
            <a:r>
              <a:rPr lang="en-US" sz="110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order to be able to do some computations one must first choose a class of sets with a good representation</a:t>
            </a:r>
            <a:r>
              <a:rPr lang="en-US" altLang="zh-CN" sz="1200" dirty="0" smtClean="0"/>
              <a:t>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Table 2.1 informally summarizes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the difficulty of performing these operations in each of the classes presented in the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previous section.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74EC1-BBB9-0B42-9DF1-65977F8851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6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diagonal matrix with vector  along its diagonal. G is a speci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 set of generators, but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vector and generator scaling vector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free parameters.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element of  is associated with 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 of I and can be thought of intuitively as the “width” 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in that generator direction.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Proposition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4.1: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Assuming a system with no disturbance or control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input, the reach set for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an initial state space </a:t>
            </a:r>
            <a:r>
              <a:rPr lang="en-US" sz="1200" dirty="0" err="1" smtClean="0"/>
              <a:t>zonotope</a:t>
            </a:r>
            <a:r>
              <a:rPr lang="en-US" sz="1200" dirty="0" smtClean="0"/>
              <a:t> I can be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represented by a center, generator count and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generator matrix given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by</a:t>
            </a:r>
            <a:r>
              <a:rPr lang="en-US" altLang="zh-CN" sz="1200" dirty="0" smtClean="0"/>
              <a:t>:</a:t>
            </a:r>
            <a:endParaRPr lang="en-US" sz="1200" dirty="0" smtClean="0"/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41FAF-6998-4247-8C81-390969DC49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458EE-5AB5-464F-BA13-EE427491EFE2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6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22F38-C740-094B-9BC1-6A538893B2A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0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7F5F-0D4A-7643-848A-AE56F94DD664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8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8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E622-ECDD-7940-B6AA-BEC82AEE1B91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1740-EC90-034C-B975-D943ABD280F9}" type="datetime1">
              <a:rPr lang="en-CA" smtClean="0"/>
              <a:t>2020-02-24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FEDC-35ED-D140-9D6C-DC9E4150FB79}" type="datetime1">
              <a:rPr lang="en-CA" smtClean="0"/>
              <a:t>2020-02-24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3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90E30-C92E-F44A-ADC8-C0F964808426}" type="datetime1">
              <a:rPr lang="en-CA" smtClean="0"/>
              <a:t>2020-02-24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5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02D1B-C7E3-CC4A-97DA-9620A76D8418}" type="datetime1">
              <a:rPr lang="en-CA" smtClean="0"/>
              <a:t>2020-02-24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9721-C669-8446-8BC2-DB7C63C3D190}" type="datetime1">
              <a:rPr lang="en-CA" smtClean="0"/>
              <a:t>2020-02-24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5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367C-C227-0B4F-B468-CC3203D530C0}" type="datetime1">
              <a:rPr lang="en-CA" smtClean="0"/>
              <a:t>2020-02-24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4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26FE9-3D49-D74C-9226-7AFA98BFCDAE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46B8-5136-7F4D-8F20-19775B80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0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hyperlink" Target="https://www.youtube.com/watch?v=7LNeR299q8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Computing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Invariant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Set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via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Zonotopes</a:t>
            </a:r>
            <a:r>
              <a:rPr lang="zh-CN" altLang="en-US" sz="4400" dirty="0"/>
              <a:t> </a:t>
            </a:r>
            <a:r>
              <a:rPr lang="en-US" altLang="zh-CN" sz="4400" dirty="0" smtClean="0"/>
              <a:t>and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some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optimization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tools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in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Julia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46740"/>
            <a:ext cx="9144000" cy="811060"/>
          </a:xfrm>
        </p:spPr>
        <p:txBody>
          <a:bodyPr/>
          <a:lstStyle/>
          <a:p>
            <a:pPr algn="r"/>
            <a:r>
              <a:rPr lang="en-US" altLang="zh-CN" dirty="0" smtClean="0"/>
              <a:t>Helen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876A-B668-5F4C-A09C-ADDC2F08D33D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3805" r="2968" b="7765"/>
          <a:stretch/>
        </p:blipFill>
        <p:spPr>
          <a:xfrm>
            <a:off x="1961323" y="2636693"/>
            <a:ext cx="3750364" cy="34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Minkowski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60" y="953588"/>
            <a:ext cx="7342524" cy="3174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36963" r="17382" b="3236"/>
          <a:stretch/>
        </p:blipFill>
        <p:spPr>
          <a:xfrm>
            <a:off x="4127862" y="4166794"/>
            <a:ext cx="3931920" cy="21509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3517-9F5E-394C-A939-EF076ED0FF0D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90930" y="6075144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98" y="1085894"/>
            <a:ext cx="8661180" cy="47182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2697"/>
            <a:ext cx="10515600" cy="58242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 main operations we will need are linear transformation, </a:t>
            </a:r>
            <a:r>
              <a:rPr lang="en-US" sz="2200" dirty="0" err="1" smtClean="0"/>
              <a:t>Minkowski</a:t>
            </a:r>
            <a:r>
              <a:rPr lang="en-US" sz="2200" dirty="0" smtClean="0"/>
              <a:t> sum,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convex union, and intersection with a hyperplane. </a:t>
            </a: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7F00-C4AB-5742-B55C-56819680B451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2618" y="5983542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4841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i="1" dirty="0"/>
              <a:t>Invariant, Viability and Discriminating Kernel Under-Approximation via </a:t>
            </a:r>
            <a:r>
              <a:rPr lang="en-US" sz="2800" b="1" i="1" dirty="0" err="1"/>
              <a:t>Zonotope</a:t>
            </a:r>
            <a:r>
              <a:rPr lang="en-US" sz="2800" b="1" i="1" dirty="0"/>
              <a:t> </a:t>
            </a:r>
            <a:r>
              <a:rPr lang="en-US" sz="2800" b="1" i="1" dirty="0" smtClean="0"/>
              <a:t>Scaling</a:t>
            </a:r>
            <a:r>
              <a:rPr lang="en-US" sz="2400" b="1" i="1" dirty="0" smtClean="0"/>
              <a:t/>
            </a:r>
            <a:br>
              <a:rPr lang="en-US" sz="2400" b="1" i="1" dirty="0" smtClean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dirty="0"/>
              <a:t>Ian M. Mitchell, Jacob Budzis, Andriy Bolyachevets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3500-6E56-0445-9547-DA099061651B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System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Dynamics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532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Consider a discrete time dynamic system for times t = 0</a:t>
            </a:r>
            <a:r>
              <a:rPr lang="en-US" altLang="zh-CN" sz="2200" dirty="0" smtClean="0"/>
              <a:t>,</a:t>
            </a:r>
            <a:r>
              <a:rPr lang="en-US" sz="2200" dirty="0" smtClean="0"/>
              <a:t> </a:t>
            </a:r>
            <a:r>
              <a:rPr lang="en-US" altLang="zh-CN" sz="2200" dirty="0" smtClean="0"/>
              <a:t>1,</a:t>
            </a:r>
            <a:r>
              <a:rPr lang="en-US" sz="2200" dirty="0" smtClean="0"/>
              <a:t> </a:t>
            </a:r>
            <a:r>
              <a:rPr lang="en-US" altLang="zh-CN" sz="2200" dirty="0" smtClean="0"/>
              <a:t>2,</a:t>
            </a:r>
            <a:r>
              <a:rPr lang="zh-CN" altLang="en-US" sz="2200" dirty="0" smtClean="0"/>
              <a:t> </a:t>
            </a:r>
            <a:r>
              <a:rPr lang="mr-IN" altLang="zh-CN" sz="2200" dirty="0" smtClean="0"/>
              <a:t>…</a:t>
            </a:r>
            <a:endParaRPr lang="en-US" altLang="zh-CN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We </a:t>
            </a:r>
            <a:r>
              <a:rPr lang="en-US" sz="2200" dirty="0"/>
              <a:t>will formulate our safety veri</a:t>
            </a:r>
            <a:r>
              <a:rPr lang="en-US" altLang="zh-CN" sz="2200" dirty="0"/>
              <a:t>fi</a:t>
            </a:r>
            <a:r>
              <a:rPr lang="en-US" sz="2200" dirty="0"/>
              <a:t>cation problem as keeping the</a:t>
            </a:r>
            <a:r>
              <a:rPr lang="zh-CN" altLang="en-US" sz="2200" dirty="0"/>
              <a:t> </a:t>
            </a:r>
            <a:r>
              <a:rPr lang="en-US" sz="2200" dirty="0"/>
              <a:t>system state within a constraint set X.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5" t="6243" r="20944" b="84203"/>
          <a:stretch/>
        </p:blipFill>
        <p:spPr>
          <a:xfrm>
            <a:off x="3018794" y="1331154"/>
            <a:ext cx="5591806" cy="8024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360690"/>
            <a:ext cx="3288175" cy="605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159" y="2217653"/>
            <a:ext cx="5747997" cy="1029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sz="2200" dirty="0"/>
              <a:t>Sets of Interest for Safety </a:t>
            </a:r>
            <a:r>
              <a:rPr lang="en-US" sz="2200" dirty="0" smtClean="0"/>
              <a:t>Veri</a:t>
            </a:r>
            <a:r>
              <a:rPr lang="en-US" altLang="zh-CN" sz="2200" dirty="0" smtClean="0"/>
              <a:t>fi</a:t>
            </a:r>
            <a:r>
              <a:rPr lang="en-US" sz="2200" dirty="0" smtClean="0"/>
              <a:t>cation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532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dirty="0" smtClean="0"/>
              <a:t>D</a:t>
            </a:r>
            <a:r>
              <a:rPr lang="en-US" sz="2200" dirty="0" smtClean="0"/>
              <a:t>iscriminating </a:t>
            </a:r>
            <a:r>
              <a:rPr lang="en-US" sz="2200" dirty="0"/>
              <a:t>or robust </a:t>
            </a:r>
            <a:r>
              <a:rPr lang="en-US" sz="2200" dirty="0" smtClean="0"/>
              <a:t>controlled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invariant set</a:t>
            </a:r>
            <a:r>
              <a:rPr lang="en-US" altLang="zh-CN" sz="2200" dirty="0" smtClean="0"/>
              <a:t>: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90" y="1551565"/>
            <a:ext cx="5465856" cy="942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3512551"/>
            <a:ext cx="4860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systems which lack a control input, we seek a </a:t>
            </a:r>
            <a:r>
              <a:rPr lang="en-US" altLang="zh-CN" sz="2200" dirty="0"/>
              <a:t>fi</a:t>
            </a:r>
            <a:r>
              <a:rPr lang="en-US" sz="2200" dirty="0"/>
              <a:t>nite horizon</a:t>
            </a:r>
            <a:r>
              <a:rPr lang="zh-CN" altLang="en-US" sz="2200" dirty="0"/>
              <a:t> </a:t>
            </a:r>
            <a:r>
              <a:rPr lang="en-US" sz="2200" dirty="0"/>
              <a:t>invariant </a:t>
            </a:r>
            <a:r>
              <a:rPr lang="en-US" sz="2200" dirty="0" smtClean="0"/>
              <a:t>set</a:t>
            </a:r>
            <a:r>
              <a:rPr lang="en-US" altLang="zh-CN" sz="2200" dirty="0" smtClean="0"/>
              <a:t>: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7790" y="3486772"/>
            <a:ext cx="5526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F</a:t>
            </a:r>
            <a:r>
              <a:rPr lang="en-US" sz="2200" dirty="0" smtClean="0"/>
              <a:t>or </a:t>
            </a:r>
            <a:r>
              <a:rPr lang="en-US" sz="2200" dirty="0"/>
              <a:t>systems which lack a disturbance input we seek a </a:t>
            </a:r>
            <a:r>
              <a:rPr lang="en-US" altLang="zh-CN" sz="2200" dirty="0" smtClean="0"/>
              <a:t>fi</a:t>
            </a:r>
            <a:r>
              <a:rPr lang="en-US" sz="2200" dirty="0" smtClean="0"/>
              <a:t>nite</a:t>
            </a:r>
            <a:r>
              <a:rPr lang="zh-CN" altLang="en-US" sz="2200" dirty="0"/>
              <a:t> </a:t>
            </a:r>
            <a:r>
              <a:rPr lang="en-US" sz="2200" dirty="0" smtClean="0"/>
              <a:t>horizon </a:t>
            </a:r>
            <a:r>
              <a:rPr lang="en-US" sz="2200" dirty="0"/>
              <a:t>viable or controlled invariant </a:t>
            </a:r>
            <a:r>
              <a:rPr lang="en-US" sz="2200" dirty="0" smtClean="0"/>
              <a:t>set</a:t>
            </a:r>
            <a:r>
              <a:rPr lang="en-US" altLang="zh-CN" sz="2200" dirty="0" smtClean="0"/>
              <a:t>: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99934"/>
            <a:ext cx="4445000" cy="800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0" y="4738815"/>
            <a:ext cx="4648200" cy="774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sz="2200" dirty="0" smtClean="0"/>
              <a:t>Set </a:t>
            </a:r>
            <a:r>
              <a:rPr lang="en-US" sz="2200" dirty="0"/>
              <a:t>Representation: </a:t>
            </a:r>
            <a:r>
              <a:rPr lang="en-US" sz="2200" dirty="0" err="1"/>
              <a:t>Zonotopes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532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We will use </a:t>
            </a:r>
            <a:r>
              <a:rPr lang="en-US" sz="2200" dirty="0" err="1"/>
              <a:t>zonotopes</a:t>
            </a:r>
            <a:r>
              <a:rPr lang="en-US" sz="2200" dirty="0"/>
              <a:t> as our parametric representation of </a:t>
            </a:r>
            <a:r>
              <a:rPr lang="en-US" sz="2200" dirty="0" smtClean="0"/>
              <a:t>invariant,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viable </a:t>
            </a:r>
            <a:r>
              <a:rPr lang="en-US" sz="2200" dirty="0"/>
              <a:t>and/or discriminating sets.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In </a:t>
            </a:r>
            <a:r>
              <a:rPr lang="en-US" sz="2200" dirty="0"/>
              <a:t>most cases it </a:t>
            </a:r>
            <a:r>
              <a:rPr lang="en-US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more </a:t>
            </a:r>
            <a:r>
              <a:rPr lang="en-US" sz="2200" dirty="0"/>
              <a:t>convenient </a:t>
            </a:r>
            <a:r>
              <a:rPr lang="en-US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work </a:t>
            </a:r>
            <a:r>
              <a:rPr lang="en-US" sz="2200" dirty="0"/>
              <a:t>with the </a:t>
            </a:r>
            <a:r>
              <a:rPr lang="en-US" sz="2200" dirty="0" smtClean="0"/>
              <a:t>center-generator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tuple</a:t>
            </a:r>
            <a:r>
              <a:rPr lang="en-US" altLang="zh-CN" sz="2200" dirty="0" smtClean="0"/>
              <a:t>: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25" y="1584496"/>
            <a:ext cx="5070145" cy="1149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847967" y="3800061"/>
            <a:ext cx="4711116" cy="9411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01" y="3512551"/>
            <a:ext cx="4440398" cy="2325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Computing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Invariant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set: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With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input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49563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 smtClean="0"/>
              <a:t>Consider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parameterized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zonotope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79" y="878333"/>
            <a:ext cx="3985591" cy="1952126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96" y="3186989"/>
            <a:ext cx="6579704" cy="6933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96" y="4019302"/>
            <a:ext cx="5324061" cy="21939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2366" y="848140"/>
            <a:ext cx="1088003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Ideally, we would then seek the set I of maximum volume which</a:t>
            </a:r>
            <a:r>
              <a:rPr lang="zh-CN" altLang="en-US" sz="2200" dirty="0"/>
              <a:t> </a:t>
            </a:r>
            <a:r>
              <a:rPr lang="en-US" sz="2200" dirty="0" smtClean="0"/>
              <a:t>satis</a:t>
            </a:r>
            <a:r>
              <a:rPr lang="en-US" altLang="zh-CN" sz="2200" dirty="0" smtClean="0"/>
              <a:t>fi</a:t>
            </a:r>
            <a:r>
              <a:rPr lang="en-US" sz="2200" dirty="0" smtClean="0"/>
              <a:t>es </a:t>
            </a:r>
            <a:r>
              <a:rPr lang="en-US" altLang="zh-CN" sz="2200" dirty="0"/>
              <a:t>above</a:t>
            </a:r>
            <a:r>
              <a:rPr lang="zh-CN" altLang="en-US" sz="2200" dirty="0"/>
              <a:t> </a:t>
            </a:r>
            <a:r>
              <a:rPr lang="en-US" altLang="zh-CN" sz="2200" dirty="0"/>
              <a:t>constrains</a:t>
            </a:r>
            <a:r>
              <a:rPr lang="en-US" altLang="zh-CN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But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combinatorically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complex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number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generators.</a:t>
            </a:r>
            <a:r>
              <a:rPr lang="zh-CN" altLang="en-US" sz="2200" dirty="0" smtClean="0"/>
              <a:t> </a:t>
            </a: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S</a:t>
            </a:r>
            <a:r>
              <a:rPr lang="en-US" sz="2200" dirty="0" smtClean="0"/>
              <a:t>impler </a:t>
            </a:r>
            <a:r>
              <a:rPr lang="en-US" altLang="zh-CN" sz="2200" dirty="0" smtClean="0"/>
              <a:t>H</a:t>
            </a:r>
            <a:r>
              <a:rPr lang="en-US" sz="2200" dirty="0" smtClean="0"/>
              <a:t>euristic</a:t>
            </a:r>
            <a:r>
              <a:rPr lang="en-US" altLang="zh-CN" sz="2200" dirty="0" smtClean="0"/>
              <a:t>: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  <a:p>
            <a:r>
              <a:rPr lang="en-US" altLang="zh-CN" sz="2200" dirty="0" smtClean="0"/>
              <a:t>	Maximizing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sum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elements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𝜸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(</a:t>
            </a:r>
            <a:r>
              <a:rPr lang="en-US" sz="2200" dirty="0" smtClean="0"/>
              <a:t>sum </a:t>
            </a:r>
            <a:r>
              <a:rPr lang="en-US" sz="2200" dirty="0"/>
              <a:t>of the “</a:t>
            </a:r>
            <a:r>
              <a:rPr lang="en-US" sz="2200" dirty="0" smtClean="0"/>
              <a:t>widths”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</a:t>
            </a:r>
            <a:r>
              <a:rPr lang="en-US" sz="2200" dirty="0" smtClean="0"/>
              <a:t>generators</a:t>
            </a:r>
            <a:r>
              <a:rPr lang="en-US" altLang="zh-CN" sz="2200" dirty="0" smtClean="0"/>
              <a:t>)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21162"/>
            <a:ext cx="4490270" cy="158277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Optimization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Objective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532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dirty="0" smtClean="0"/>
              <a:t>Consider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system: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443728"/>
            <a:ext cx="20701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377"/>
            <a:ext cx="4775423" cy="611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Example: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Rotational Dynamics</a:t>
            </a: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2650435"/>
            <a:ext cx="4330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use the matrix exponential with time step </a:t>
            </a:r>
            <a:r>
              <a:rPr lang="en-US" sz="2200" dirty="0" smtClean="0"/>
              <a:t>0</a:t>
            </a:r>
            <a:r>
              <a:rPr lang="en-US" altLang="zh-CN" sz="2200" dirty="0" smtClean="0"/>
              <a:t>.</a:t>
            </a:r>
            <a:r>
              <a:rPr lang="en-US" sz="2200" dirty="0" smtClean="0"/>
              <a:t>2 </a:t>
            </a:r>
            <a:r>
              <a:rPr lang="en-US" sz="2200" dirty="0"/>
              <a:t>to construct the</a:t>
            </a:r>
          </a:p>
          <a:p>
            <a:r>
              <a:rPr lang="en-US" sz="2200" dirty="0"/>
              <a:t>discrete time </a:t>
            </a:r>
            <a:r>
              <a:rPr lang="en-US" sz="2200" dirty="0" smtClean="0"/>
              <a:t>system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/>
              <a:t>compute an invariant set after slightly more than one full rotation.</a:t>
            </a:r>
          </a:p>
          <a:p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6" y="3999224"/>
            <a:ext cx="3814776" cy="7802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3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8140"/>
            <a:ext cx="10515600" cy="5328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dirty="0" smtClean="0"/>
              <a:t>Same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system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with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disturbance:</a:t>
            </a:r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18794" y="2650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Example: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Rotational Dynamics</a:t>
            </a: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" y="2096273"/>
            <a:ext cx="4354527" cy="873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19" y="670458"/>
            <a:ext cx="5791200" cy="4902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/>
              <a:t>7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1722"/>
            <a:ext cx="10515600" cy="294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Consider a continuous dynamical </a:t>
            </a:r>
            <a:r>
              <a:rPr lang="en-US" sz="2200" dirty="0" smtClean="0"/>
              <a:t>system</a:t>
            </a:r>
            <a:r>
              <a:rPr lang="en-US" altLang="zh-CN" sz="2200" dirty="0" smtClean="0"/>
              <a:t>: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A trajectory </a:t>
            </a:r>
            <a:r>
              <a:rPr lang="en-US" sz="2200" dirty="0" err="1" smtClean="0"/>
              <a:t>ξ</a:t>
            </a:r>
            <a:r>
              <a:rPr lang="en-US" sz="2200" dirty="0" smtClean="0"/>
              <a:t> is said to be safe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if it does not intersect a bad set F: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295299"/>
            <a:ext cx="1955800" cy="44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280594"/>
            <a:ext cx="1320800" cy="355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95308"/>
            <a:ext cx="10515600" cy="888909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66" y="3635031"/>
            <a:ext cx="4074577" cy="22027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3078573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</a:t>
            </a:r>
            <a:r>
              <a:rPr lang="en-US" sz="2200" dirty="0"/>
              <a:t>F is avoided, then the system is said to be safe</a:t>
            </a:r>
            <a:r>
              <a:rPr lang="en-US" sz="2200" dirty="0" smtClean="0"/>
              <a:t>.</a:t>
            </a:r>
          </a:p>
          <a:p>
            <a:pPr algn="r"/>
            <a:endParaRPr lang="en-US" sz="2200" dirty="0" smtClean="0"/>
          </a:p>
          <a:p>
            <a:r>
              <a:rPr lang="zh-CN" altLang="en-US" sz="2200" dirty="0"/>
              <a:t> </a:t>
            </a:r>
            <a:endParaRPr lang="en-US" altLang="zh-CN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1BC3-3832-924C-86AE-91A24E118126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60949" y="551459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smtClean="0"/>
              <a:t>Zonotopes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Volume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81" y="1164922"/>
            <a:ext cx="6946900" cy="14478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1690" r="22627" b="34795"/>
          <a:stretch/>
        </p:blipFill>
        <p:spPr>
          <a:xfrm>
            <a:off x="6023975" y="2861326"/>
            <a:ext cx="5173250" cy="34449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3880" y="3256767"/>
            <a:ext cx="5035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Method: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</a:t>
            </a:r>
            <a:r>
              <a:rPr lang="en-US" altLang="zh-CN" dirty="0" smtClean="0"/>
              <a:t>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zonotope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</a:t>
            </a:r>
            <a:r>
              <a:rPr lang="en-US" altLang="zh-CN" dirty="0" smtClean="0"/>
              <a:t>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zonotope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zonotope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43981" y="2164885"/>
            <a:ext cx="144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 err="1"/>
              <a:t>Gover</a:t>
            </a:r>
            <a:r>
              <a:rPr lang="pt-BR" dirty="0" smtClean="0"/>
              <a:t>, 2010]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Convex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5" y="1299532"/>
            <a:ext cx="8945090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75939" y="6104066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Boyd</a:t>
            </a:r>
            <a:r>
              <a:rPr lang="pt-BR" dirty="0" smtClean="0"/>
              <a:t>, 200</a:t>
            </a:r>
            <a:r>
              <a:rPr lang="en-US" dirty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Convex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72" y="2511582"/>
            <a:ext cx="8669055" cy="377881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5486"/>
            <a:ext cx="10058400" cy="1420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5939" y="6104066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Boyd</a:t>
            </a:r>
            <a:r>
              <a:rPr lang="pt-BR" dirty="0" smtClean="0"/>
              <a:t>, 200</a:t>
            </a:r>
            <a:r>
              <a:rPr lang="en-US" dirty="0"/>
              <a:t>4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5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Convex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96" y="1164922"/>
            <a:ext cx="7359248" cy="4679467"/>
          </a:xfrm>
        </p:spPr>
      </p:pic>
      <p:sp>
        <p:nvSpPr>
          <p:cNvPr id="11" name="TextBox 10"/>
          <p:cNvSpPr txBox="1"/>
          <p:nvPr/>
        </p:nvSpPr>
        <p:spPr>
          <a:xfrm>
            <a:off x="9175939" y="6104066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Boyd</a:t>
            </a:r>
            <a:r>
              <a:rPr lang="pt-BR" dirty="0" smtClean="0"/>
              <a:t>, 200</a:t>
            </a:r>
            <a:r>
              <a:rPr lang="en-US" dirty="0"/>
              <a:t>4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Convex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Optimization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72" y="1878906"/>
            <a:ext cx="7420456" cy="2893511"/>
          </a:xfrm>
        </p:spPr>
      </p:pic>
      <p:sp>
        <p:nvSpPr>
          <p:cNvPr id="9" name="TextBox 8"/>
          <p:cNvSpPr txBox="1"/>
          <p:nvPr/>
        </p:nvSpPr>
        <p:spPr>
          <a:xfrm>
            <a:off x="9175939" y="6104066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Boyd</a:t>
            </a:r>
            <a:r>
              <a:rPr lang="pt-BR" dirty="0" smtClean="0"/>
              <a:t>, 200</a:t>
            </a:r>
            <a:r>
              <a:rPr lang="en-US" dirty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0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mr-IN" altLang="zh-CN" sz="2400" dirty="0" smtClean="0"/>
              <a:t>…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err="1" smtClean="0"/>
              <a:t>zonotope</a:t>
            </a:r>
            <a:r>
              <a:rPr lang="zh-CN" altLang="en-US" sz="2400" smtClean="0"/>
              <a:t> </a:t>
            </a:r>
            <a:r>
              <a:rPr lang="en-US" altLang="zh-CN" sz="2400" smtClean="0"/>
              <a:t>volme</a:t>
            </a:r>
            <a:r>
              <a:rPr lang="zh-CN" altLang="en-US" sz="240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convex/concave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function?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625" y="1064712"/>
                <a:ext cx="10515600" cy="487159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 smtClean="0"/>
                  <a:t>Approach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1: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randomly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choose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two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matrix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A1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and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A2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plot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the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volume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of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err="1" smtClean="0"/>
                  <a:t>zonotopes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with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mr-IN" altLang="zh-CN" sz="2200" dirty="0" smtClean="0"/>
                  <a:t> </a:t>
                </a:r>
                <a14:m>
                  <m:oMath xmlns:m="http://schemas.openxmlformats.org/officeDocument/2006/math">
                    <m:r>
                      <a:rPr lang="mr-IN" altLang="zh-CN" sz="2200" i="1" smtClean="0">
                        <a:latin typeface="Cambria Math" charset="0"/>
                      </a:rPr>
                      <m:t>𝐴</m:t>
                    </m:r>
                    <m:r>
                      <a:rPr lang="mr-IN" altLang="zh-CN" sz="2200" i="1" smtClean="0">
                        <a:latin typeface="Cambria Math" charset="0"/>
                      </a:rPr>
                      <m:t>=⍺∗</m:t>
                    </m:r>
                    <m:r>
                      <a:rPr lang="en-US" altLang="zh-CN" sz="2200" b="0" i="1" smtClean="0">
                        <a:latin typeface="Cambria Math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charset="0"/>
                      </a:rPr>
                      <m:t>1 +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zh-CN" altLang="en-US" sz="2200" b="0" i="1" smtClean="0">
                            <a:latin typeface="Cambria Math" charset="0"/>
                          </a:rPr>
                          <m:t>⍺</m:t>
                        </m:r>
                      </m:e>
                    </m:d>
                    <m:r>
                      <a:rPr lang="zh-CN" altLang="en-US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charset="0"/>
                      </a:rPr>
                      <m:t>A</m:t>
                    </m:r>
                    <m:r>
                      <a:rPr lang="en-US" altLang="zh-CN" sz="2200" b="0" i="0" smtClean="0">
                        <a:latin typeface="Cambria Math" charset="0"/>
                      </a:rPr>
                      <m:t>2 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range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from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/>
                  <a:t>0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to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625" y="1064712"/>
                <a:ext cx="10515600" cy="4871593"/>
              </a:xfrm>
              <a:blipFill rotWithShape="0">
                <a:blip r:embed="rId3"/>
                <a:stretch>
                  <a:fillRect l="-754" t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5" y="2185575"/>
            <a:ext cx="4721196" cy="3150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13" y="2184593"/>
            <a:ext cx="4893574" cy="31511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4157" y="5473874"/>
            <a:ext cx="932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high,</a:t>
            </a:r>
            <a:r>
              <a:rPr lang="zh-CN" altLang="en-US" dirty="0" smtClean="0"/>
              <a:t> 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shrinks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4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mr-IN" altLang="zh-CN" sz="2400" dirty="0" smtClean="0"/>
              <a:t>…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convex/concave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function?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625" y="1064712"/>
                <a:ext cx="10515600" cy="4871593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 smtClean="0"/>
                  <a:t>Approach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/>
                  <a:t>2</a:t>
                </a:r>
                <a:r>
                  <a:rPr lang="en-US" altLang="zh-CN" sz="2200" dirty="0" smtClean="0"/>
                  <a:t>: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randomly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choose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scaler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vectors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S1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and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S2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and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matrix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plot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the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volume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of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err="1" smtClean="0"/>
                  <a:t>zonotopes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with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mr-IN" altLang="zh-CN" sz="2200" dirty="0" smtClean="0"/>
                  <a:t> </a:t>
                </a:r>
                <a14:m>
                  <m:oMath xmlns:m="http://schemas.openxmlformats.org/officeDocument/2006/math">
                    <m:r>
                      <a:rPr lang="mr-IN" altLang="zh-CN" sz="2200" i="1" smtClean="0">
                        <a:latin typeface="Cambria Math" charset="0"/>
                      </a:rPr>
                      <m:t>𝐴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charset="0"/>
                      </a:rPr>
                      <m:t>G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mr-IN" altLang="zh-CN" sz="2200" b="0" i="0" smtClean="0">
                        <a:latin typeface="Cambria Math" charset="0"/>
                      </a:rPr>
                      <m:t>S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1 + (1−</m:t>
                    </m:r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) ∗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charset="0"/>
                      </a:rPr>
                      <m:t>G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mr-IN" altLang="zh-CN" sz="2200" b="0" i="0" smtClean="0">
                        <a:latin typeface="Cambria Math" charset="0"/>
                      </a:rPr>
                      <m:t>S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range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from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/>
                  <a:t>0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to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625" y="1064712"/>
                <a:ext cx="10515600" cy="4871593"/>
              </a:xfrm>
              <a:blipFill rotWithShape="0">
                <a:blip r:embed="rId2"/>
                <a:stretch>
                  <a:fillRect l="-754" t="-2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8" y="2329363"/>
            <a:ext cx="4599140" cy="3201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4751" y="2660924"/>
            <a:ext cx="4670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1-6,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1-12,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econd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convexity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appears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concave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Unable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17221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Julia: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prototyping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 smtClean="0"/>
              <a:t>“</a:t>
            </a:r>
            <a:r>
              <a:rPr lang="mr-IN" altLang="zh-CN" sz="2200" dirty="0" smtClean="0"/>
              <a:t>…</a:t>
            </a:r>
            <a:r>
              <a:rPr lang="en-US" sz="2200" dirty="0" smtClean="0"/>
              <a:t>Compiled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languages </a:t>
            </a:r>
            <a:r>
              <a:rPr lang="en-US" sz="2200" dirty="0"/>
              <a:t>such as C++ offer high performance, but the </a:t>
            </a:r>
            <a:r>
              <a:rPr lang="en-US" sz="2200" dirty="0" smtClean="0"/>
              <a:t>compilation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overhead </a:t>
            </a:r>
            <a:r>
              <a:rPr lang="en-US" sz="2200" dirty="0"/>
              <a:t>is inconvenient for </a:t>
            </a:r>
            <a:r>
              <a:rPr lang="en-US" sz="2200" dirty="0" smtClean="0"/>
              <a:t>prototyping</a:t>
            </a:r>
            <a:r>
              <a:rPr lang="mr-IN" altLang="zh-CN" sz="2200" dirty="0" smtClean="0"/>
              <a:t>…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interpreted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languages </a:t>
            </a:r>
            <a:r>
              <a:rPr lang="en-US" sz="2200" dirty="0"/>
              <a:t>such as Python offer an interactive session </a:t>
            </a:r>
            <a:r>
              <a:rPr lang="en-US" sz="2200" dirty="0" smtClean="0"/>
              <a:t>for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convenient </a:t>
            </a:r>
            <a:r>
              <a:rPr lang="en-US" sz="2200" dirty="0"/>
              <a:t>prototyping, but these languages fall behind in </a:t>
            </a:r>
            <a:r>
              <a:rPr lang="en-US" sz="2200" dirty="0" smtClean="0"/>
              <a:t>performance</a:t>
            </a:r>
            <a:r>
              <a:rPr lang="en-US" altLang="zh-CN" sz="2200" dirty="0" smtClean="0"/>
              <a:t>.”</a:t>
            </a:r>
          </a:p>
          <a:p>
            <a:endParaRPr lang="en-US" sz="2200" dirty="0"/>
          </a:p>
          <a:p>
            <a:r>
              <a:rPr lang="en-US" altLang="zh-CN" sz="2200" dirty="0" smtClean="0"/>
              <a:t>“(Julia)</a:t>
            </a:r>
            <a:r>
              <a:rPr lang="zh-CN" altLang="en-US" sz="2200" dirty="0" smtClean="0"/>
              <a:t> </a:t>
            </a:r>
            <a:r>
              <a:rPr lang="en-US" sz="2200" dirty="0"/>
              <a:t>reconciles the two advantages of </a:t>
            </a:r>
            <a:r>
              <a:rPr lang="en-US" sz="2200" dirty="0" smtClean="0"/>
              <a:t>compiled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and </a:t>
            </a:r>
            <a:r>
              <a:rPr lang="en-US" sz="2200" dirty="0"/>
              <a:t>interpreted </a:t>
            </a:r>
            <a:r>
              <a:rPr lang="en-US" sz="2200" dirty="0" smtClean="0"/>
              <a:t>languages.</a:t>
            </a:r>
            <a:r>
              <a:rPr lang="en-US" altLang="zh-CN" sz="2200" dirty="0" smtClean="0"/>
              <a:t>”</a:t>
            </a:r>
          </a:p>
          <a:p>
            <a:endParaRPr lang="en-US" sz="2200" dirty="0"/>
          </a:p>
          <a:p>
            <a:r>
              <a:rPr lang="en-US" altLang="zh-CN" sz="2200" dirty="0" smtClean="0"/>
              <a:t>“</a:t>
            </a:r>
            <a:r>
              <a:rPr lang="en-US" sz="2200" dirty="0" smtClean="0"/>
              <a:t>Julia </a:t>
            </a:r>
            <a:r>
              <a:rPr lang="en-US" sz="2200" dirty="0"/>
              <a:t>is </a:t>
            </a:r>
            <a:r>
              <a:rPr lang="en-US" sz="2200" dirty="0" smtClean="0"/>
              <a:t>platform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independent</a:t>
            </a:r>
            <a:r>
              <a:rPr lang="en-US" sz="2200" dirty="0"/>
              <a:t>, </a:t>
            </a:r>
            <a:r>
              <a:rPr lang="en-US" sz="2200" dirty="0" smtClean="0"/>
              <a:t>is </a:t>
            </a:r>
            <a:r>
              <a:rPr lang="en-US" sz="2200" dirty="0"/>
              <a:t>supported </a:t>
            </a:r>
            <a:r>
              <a:rPr lang="en-US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sz="2200" dirty="0" err="1" smtClean="0"/>
              <a:t>Jupyter</a:t>
            </a:r>
            <a:r>
              <a:rPr lang="en-US" sz="2200" dirty="0" smtClean="0"/>
              <a:t> </a:t>
            </a:r>
            <a:r>
              <a:rPr lang="en-US" sz="2200" dirty="0"/>
              <a:t>notebooks and well-suited for parallel </a:t>
            </a:r>
            <a:r>
              <a:rPr lang="en-US" sz="2200" dirty="0" smtClean="0"/>
              <a:t>computing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”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FD74-1622-D740-BF8E-C840E8B29F40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75939" y="6104066"/>
            <a:ext cx="1947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Bogomolov</a:t>
            </a:r>
            <a:r>
              <a:rPr lang="pt-BR" dirty="0" smtClean="0"/>
              <a:t>, 20</a:t>
            </a:r>
            <a:r>
              <a:rPr lang="en-US" altLang="zh-CN" dirty="0" smtClean="0"/>
              <a:t>19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5152"/>
            <a:ext cx="10515600" cy="39764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56" y="226768"/>
            <a:ext cx="4927600" cy="1282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841639"/>
            <a:ext cx="497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https://www.youtube.com/watch?v=7LNeR299q88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2306659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i="1" dirty="0" smtClean="0"/>
              <a:t>Convex </a:t>
            </a:r>
            <a:r>
              <a:rPr lang="en-US" sz="2800" b="1" i="1" dirty="0"/>
              <a:t>Optimization in Julia 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Madeleine </a:t>
            </a:r>
            <a:r>
              <a:rPr lang="en-US" sz="2800" dirty="0" err="1" smtClean="0"/>
              <a:t>Udell</a:t>
            </a:r>
            <a:r>
              <a:rPr lang="en-US" altLang="zh-CN" sz="2800" dirty="0" smtClean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Karanveer</a:t>
            </a:r>
            <a:r>
              <a:rPr lang="en-US" sz="2800" dirty="0" smtClean="0"/>
              <a:t> Mohan</a:t>
            </a:r>
            <a:r>
              <a:rPr lang="en-US" altLang="zh-CN" sz="2800" dirty="0" smtClean="0"/>
              <a:t>,</a:t>
            </a:r>
            <a:r>
              <a:rPr lang="en-US" sz="2800" dirty="0" smtClean="0"/>
              <a:t> David Zeng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Jenny Hong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Steven Diamond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Stephen Boyd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3500-6E56-0445-9547-DA099061651B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29</a:t>
            </a:fld>
            <a:endParaRPr lang="en-US"/>
          </a:p>
        </p:txBody>
      </p:sp>
      <p:sp>
        <p:nvSpPr>
          <p:cNvPr id="7" name="AutoShape 2" descr="https://www.juliaopt.org/images/juliaopt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www.juliaopt.org/images/juliaopt.sv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/>
          <a:stretch/>
        </p:blipFill>
        <p:spPr>
          <a:xfrm>
            <a:off x="7896752" y="3763616"/>
            <a:ext cx="1716192" cy="18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7181"/>
            <a:ext cx="10515600" cy="1325563"/>
          </a:xfrm>
        </p:spPr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12826"/>
            <a:ext cx="10515600" cy="27646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proving</a:t>
            </a:r>
            <a:r>
              <a:rPr lang="zh-CN" altLang="en-US" dirty="0"/>
              <a:t> </a:t>
            </a:r>
            <a:r>
              <a:rPr lang="en-US" altLang="zh-CN" dirty="0"/>
              <a:t>safety: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Simulations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Barrier Certificates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Reachability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2607-C5AD-A64E-8497-6762183D0F9D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2260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 dirty="0" smtClean="0"/>
              <a:t>Reachability </a:t>
            </a:r>
            <a:r>
              <a:rPr lang="en-US" sz="3200" i="1" dirty="0"/>
              <a:t>Analysis of Hybrid Systems with </a:t>
            </a:r>
            <a:r>
              <a:rPr lang="en-US" sz="3200" i="1" dirty="0" smtClean="0"/>
              <a:t>Linear</a:t>
            </a:r>
            <a:r>
              <a:rPr lang="zh-CN" altLang="en-US" sz="3200" i="1" dirty="0" smtClean="0"/>
              <a:t> </a:t>
            </a:r>
            <a:r>
              <a:rPr lang="en-US" sz="3200" i="1" dirty="0" smtClean="0"/>
              <a:t>Continuous </a:t>
            </a:r>
            <a:r>
              <a:rPr lang="en-US" sz="3200" i="1" dirty="0"/>
              <a:t>Dynamics</a:t>
            </a:r>
          </a:p>
          <a:p>
            <a:r>
              <a:rPr lang="en-US" altLang="x-none" sz="3200" dirty="0" smtClean="0"/>
              <a:t/>
            </a:r>
            <a:br>
              <a:rPr lang="en-US" altLang="x-none" sz="3200" dirty="0" smtClean="0"/>
            </a:br>
            <a:r>
              <a:rPr lang="en-US" altLang="x-none" sz="3200" dirty="0" smtClean="0"/>
              <a:t>	</a:t>
            </a:r>
            <a:r>
              <a:rPr lang="en-US" altLang="zh-CN" sz="3200" dirty="0" smtClean="0"/>
              <a:t>--</a:t>
            </a:r>
            <a:r>
              <a:rPr lang="en-US" sz="2000" dirty="0" smtClean="0"/>
              <a:t>Colas </a:t>
            </a:r>
            <a:r>
              <a:rPr lang="en-US" sz="2000" dirty="0"/>
              <a:t>Le </a:t>
            </a:r>
            <a:r>
              <a:rPr lang="en-US" sz="2000" dirty="0" err="1"/>
              <a:t>Guernic</a:t>
            </a:r>
            <a:r>
              <a:rPr lang="en-US" sz="2000" dirty="0"/>
              <a:t>. </a:t>
            </a:r>
            <a:r>
              <a:rPr lang="en-US" sz="2000" dirty="0" smtClean="0"/>
              <a:t>Computer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Science </a:t>
            </a:r>
            <a:r>
              <a:rPr lang="en-US" sz="2000" dirty="0"/>
              <a:t>[</a:t>
            </a:r>
            <a:r>
              <a:rPr lang="en-US" sz="2000" dirty="0" err="1"/>
              <a:t>cs</a:t>
            </a:r>
            <a:r>
              <a:rPr lang="en-US" sz="2000" dirty="0"/>
              <a:t>]. </a:t>
            </a:r>
            <a:r>
              <a:rPr lang="en-US" sz="2000" dirty="0" err="1"/>
              <a:t>Université</a:t>
            </a:r>
            <a:r>
              <a:rPr lang="en-US" sz="2000" dirty="0"/>
              <a:t> Joseph-Fourier - Grenoble I, 2009. English. .tel-00422569v1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61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Problem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presentation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709810"/>
            <a:ext cx="6591590" cy="309872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8" y="1709810"/>
            <a:ext cx="5211871" cy="33018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5939" y="610406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Udell</a:t>
            </a:r>
            <a:r>
              <a:rPr lang="pt-BR" dirty="0" smtClean="0"/>
              <a:t>, 201</a:t>
            </a:r>
            <a:r>
              <a:rPr lang="en-US" dirty="0" smtClean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Solving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solve! method in Convex checks that the problem is a disciplined convex program, converts it into conic form, and passes the problem to a solver: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979326"/>
            <a:ext cx="1290182" cy="333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62" y="3027035"/>
            <a:ext cx="9194800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49331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Julia has a rich ecosystem of optimization </a:t>
            </a:r>
            <a:r>
              <a:rPr lang="en-US" sz="2200" dirty="0" smtClean="0"/>
              <a:t>routines</a:t>
            </a:r>
            <a:r>
              <a:rPr lang="en-US" altLang="zh-CN" sz="2200" dirty="0" smtClean="0"/>
              <a:t>: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9175939" y="610406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Udell</a:t>
            </a:r>
            <a:r>
              <a:rPr lang="pt-BR" smtClean="0"/>
              <a:t>, 201</a:t>
            </a:r>
            <a:r>
              <a:rPr lang="en-US" smtClean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Example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/>
          <a:stretch/>
        </p:blipFill>
        <p:spPr>
          <a:xfrm>
            <a:off x="1340285" y="1164922"/>
            <a:ext cx="9627053" cy="4722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75939" y="610406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Udell</a:t>
            </a:r>
            <a:r>
              <a:rPr lang="pt-BR" smtClean="0"/>
              <a:t>, 201</a:t>
            </a:r>
            <a:r>
              <a:rPr lang="en-US" smtClean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Performance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comparison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62" y="1164922"/>
            <a:ext cx="7127993" cy="4351337"/>
          </a:xfrm>
        </p:spPr>
      </p:pic>
      <p:sp>
        <p:nvSpPr>
          <p:cNvPr id="8" name="TextBox 7"/>
          <p:cNvSpPr txBox="1"/>
          <p:nvPr/>
        </p:nvSpPr>
        <p:spPr>
          <a:xfrm>
            <a:off x="838200" y="1563281"/>
            <a:ext cx="3935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 the performance of Convex is comparable to CVX and CVXPY at first evaluation, it substantially outperforms upon the second evaluation.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75939" y="610406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pt-BR" dirty="0" err="1" smtClean="0"/>
              <a:t>Udell</a:t>
            </a:r>
            <a:r>
              <a:rPr lang="pt-BR" smtClean="0"/>
              <a:t>, 201</a:t>
            </a:r>
            <a:r>
              <a:rPr lang="en-US" smtClean="0"/>
              <a:t>4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03121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US" sz="2800" b="1" i="1" dirty="0" err="1" smtClean="0"/>
              <a:t>JuMP</a:t>
            </a:r>
            <a:r>
              <a:rPr lang="en-US" sz="2800" b="1" i="1" dirty="0"/>
              <a:t>: A Modeling Language for Mathematical </a:t>
            </a:r>
            <a:r>
              <a:rPr lang="en-US" sz="2800" b="1" i="1" dirty="0" smtClean="0"/>
              <a:t>Optimization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Iain Dunning</a:t>
            </a:r>
            <a:r>
              <a:rPr lang="en-US" altLang="zh-CN" sz="2800" dirty="0" smtClean="0"/>
              <a:t>,</a:t>
            </a:r>
            <a:r>
              <a:rPr lang="en-US" sz="2800" dirty="0" smtClean="0"/>
              <a:t> </a:t>
            </a:r>
            <a:r>
              <a:rPr lang="en-US" sz="2800" dirty="0"/>
              <a:t>Joey </a:t>
            </a:r>
            <a:r>
              <a:rPr lang="en-US" sz="2800" dirty="0" err="1" smtClean="0"/>
              <a:t>Huchette</a:t>
            </a:r>
            <a:r>
              <a:rPr lang="en-US" altLang="zh-CN" sz="2800" dirty="0" smtClean="0"/>
              <a:t>,</a:t>
            </a:r>
            <a:r>
              <a:rPr lang="en-US" sz="2800" dirty="0" smtClean="0"/>
              <a:t> </a:t>
            </a:r>
            <a:r>
              <a:rPr lang="en-US" sz="2800" dirty="0"/>
              <a:t>Miles </a:t>
            </a:r>
            <a:r>
              <a:rPr lang="en-US" sz="2800" dirty="0" err="1" smtClean="0"/>
              <a:t>Lubin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1600" dirty="0"/>
              <a:t>Winners of the 2016 ICS Prize for Creating the Julia </a:t>
            </a:r>
            <a:r>
              <a:rPr lang="en-US" sz="1600" dirty="0" err="1"/>
              <a:t>JuMP</a:t>
            </a:r>
            <a:r>
              <a:rPr lang="en-US" sz="1600" dirty="0"/>
              <a:t> Optimization Package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73500-6E56-0445-9547-DA099061651B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0" y="3240174"/>
            <a:ext cx="4989720" cy="1798048"/>
          </a:xfrm>
          <a:prstGeom prst="rect">
            <a:avLst/>
          </a:prstGeom>
        </p:spPr>
      </p:pic>
      <p:pic>
        <p:nvPicPr>
          <p:cNvPr id="1026" name="Picture 2" descr="https://juliacomputing.com/assets/img/new/ju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04" y="1451284"/>
            <a:ext cx="3071468" cy="460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1965"/>
            <a:ext cx="10515600" cy="486499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Open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source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free</a:t>
            </a:r>
          </a:p>
          <a:p>
            <a:r>
              <a:rPr lang="en-US" altLang="zh-CN" sz="2400" dirty="0" smtClean="0"/>
              <a:t>E</a:t>
            </a:r>
            <a:r>
              <a:rPr lang="en-US" sz="2400" dirty="0" smtClean="0"/>
              <a:t>mbedded, domain-specific, algebraic modeling language </a:t>
            </a:r>
          </a:p>
          <a:p>
            <a:r>
              <a:rPr lang="en-US" altLang="zh-CN" sz="2400" dirty="0" smtClean="0"/>
              <a:t>Supports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linear, quadratic and nonlinear</a:t>
            </a:r>
            <a:r>
              <a:rPr lang="en-US" sz="2400" dirty="0"/>
              <a:t> (</a:t>
            </a:r>
            <a:r>
              <a:rPr lang="en-US" sz="2400" u="sng" dirty="0"/>
              <a:t>convex and nonconvex</a:t>
            </a:r>
            <a:r>
              <a:rPr lang="en-US" sz="2400" dirty="0"/>
              <a:t>) </a:t>
            </a:r>
            <a:r>
              <a:rPr lang="en-US" sz="2400" dirty="0" smtClean="0"/>
              <a:t>constrained optimization problems.</a:t>
            </a:r>
          </a:p>
          <a:p>
            <a:r>
              <a:rPr lang="en-US" altLang="zh-CN" sz="2400" dirty="0"/>
              <a:t>S</a:t>
            </a:r>
            <a:r>
              <a:rPr lang="en-US" sz="2400" dirty="0" smtClean="0"/>
              <a:t>upports </a:t>
            </a:r>
            <a:r>
              <a:rPr lang="en-US" sz="2400" dirty="0"/>
              <a:t>a number of open-source and commercial solvers (Artelys Knitro, BARON, Bonmin, Cbc, Clp, Couenne, CPLEX, ECOS, FICO Xpress, GLPK, Gurobi, Ipopt, MOSEK, NLopt, SCS) </a:t>
            </a:r>
            <a:endParaRPr lang="en-US" sz="2400" dirty="0" smtClean="0"/>
          </a:p>
          <a:p>
            <a:r>
              <a:rPr lang="en-US" altLang="zh-CN" sz="2400" dirty="0" smtClean="0"/>
              <a:t>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fast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6922" y="397565"/>
            <a:ext cx="336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JuMP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869"/>
            <a:ext cx="2421835" cy="8727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5939" y="6104066"/>
            <a:ext cx="1698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Dunning</a:t>
            </a:r>
            <a:r>
              <a:rPr lang="pt-BR" dirty="0" smtClean="0"/>
              <a:t>, 201</a:t>
            </a:r>
            <a:r>
              <a:rPr lang="en-US" dirty="0"/>
              <a:t>5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1491"/>
            <a:ext cx="8153400" cy="4425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4" t="496" r="27929" b="22254"/>
          <a:stretch/>
        </p:blipFill>
        <p:spPr>
          <a:xfrm>
            <a:off x="0" y="1060173"/>
            <a:ext cx="4190421" cy="39474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5939" y="6104066"/>
            <a:ext cx="1698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Dunning</a:t>
            </a:r>
            <a:r>
              <a:rPr lang="pt-BR" dirty="0" smtClean="0"/>
              <a:t>, 201</a:t>
            </a:r>
            <a:r>
              <a:rPr lang="en-US" dirty="0"/>
              <a:t>5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37</a:t>
            </a:fld>
            <a:endParaRPr lang="en-US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69" y="1027907"/>
            <a:ext cx="5419023" cy="38886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4" y="904694"/>
            <a:ext cx="6124705" cy="41350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75939" y="6104066"/>
            <a:ext cx="1698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Dunning</a:t>
            </a:r>
            <a:r>
              <a:rPr lang="pt-BR" dirty="0" smtClean="0"/>
              <a:t>, 201</a:t>
            </a:r>
            <a:r>
              <a:rPr lang="en-US" dirty="0"/>
              <a:t>5</a:t>
            </a:r>
            <a:r>
              <a:rPr lang="pt-BR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2366" y="848140"/>
            <a:ext cx="10651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S</a:t>
            </a:r>
            <a:r>
              <a:rPr lang="en-US" sz="2200" dirty="0" smtClean="0"/>
              <a:t>impler </a:t>
            </a:r>
            <a:r>
              <a:rPr lang="en-US" altLang="zh-CN" sz="2200" dirty="0" smtClean="0"/>
              <a:t>heuristic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used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paper: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Maximizing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sum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elements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𝜸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(</a:t>
            </a:r>
            <a:r>
              <a:rPr lang="en-US" sz="2200" dirty="0" smtClean="0"/>
              <a:t>sum </a:t>
            </a:r>
            <a:r>
              <a:rPr lang="en-US" sz="2200" dirty="0"/>
              <a:t>of the “</a:t>
            </a:r>
            <a:r>
              <a:rPr lang="en-US" sz="2200" dirty="0" smtClean="0"/>
              <a:t>widths”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</a:t>
            </a:r>
            <a:r>
              <a:rPr lang="en-US" sz="2200" dirty="0" smtClean="0"/>
              <a:t>generators</a:t>
            </a:r>
            <a:r>
              <a:rPr lang="en-US" altLang="zh-CN" sz="2200" dirty="0" smtClean="0"/>
              <a:t>)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38" y="1677068"/>
            <a:ext cx="3638330" cy="128247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Optimization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Objective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702366" y="3436532"/>
            <a:ext cx="10651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My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attempt: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true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volume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zonotopes</a:t>
            </a:r>
            <a:r>
              <a:rPr lang="zh-CN" altLang="en-US" sz="2200" dirty="0" smtClean="0"/>
              <a:t> 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4230" r="19395" b="26640"/>
          <a:stretch/>
        </p:blipFill>
        <p:spPr>
          <a:xfrm>
            <a:off x="1055250" y="4091476"/>
            <a:ext cx="5986632" cy="856305"/>
          </a:xfrm>
        </p:spPr>
      </p:pic>
      <p:sp>
        <p:nvSpPr>
          <p:cNvPr id="15" name="TextBox 14"/>
          <p:cNvSpPr txBox="1"/>
          <p:nvPr/>
        </p:nvSpPr>
        <p:spPr>
          <a:xfrm>
            <a:off x="5592574" y="5483451"/>
            <a:ext cx="144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 err="1"/>
              <a:t>Gover</a:t>
            </a:r>
            <a:r>
              <a:rPr lang="pt-BR" dirty="0" smtClean="0"/>
              <a:t>, 2010]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1690" r="22627" b="34795"/>
          <a:stretch/>
        </p:blipFill>
        <p:spPr>
          <a:xfrm>
            <a:off x="7299145" y="3396168"/>
            <a:ext cx="4511855" cy="3004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92" y="1632278"/>
            <a:ext cx="3450615" cy="16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2366" y="848140"/>
            <a:ext cx="10651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S</a:t>
            </a:r>
            <a:r>
              <a:rPr lang="en-US" sz="2200" dirty="0" smtClean="0"/>
              <a:t>impler </a:t>
            </a:r>
            <a:r>
              <a:rPr lang="en-US" altLang="zh-CN" sz="2200" dirty="0" smtClean="0"/>
              <a:t>heuristic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used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paper: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Maximizing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sum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elements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𝜸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(</a:t>
            </a:r>
            <a:r>
              <a:rPr lang="en-US" sz="2200" dirty="0" smtClean="0"/>
              <a:t>sum </a:t>
            </a:r>
            <a:r>
              <a:rPr lang="en-US" sz="2200" dirty="0"/>
              <a:t>of the “</a:t>
            </a:r>
            <a:r>
              <a:rPr lang="en-US" sz="2200" dirty="0" smtClean="0"/>
              <a:t>widths”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</a:t>
            </a:r>
            <a:r>
              <a:rPr lang="en-US" sz="2200" dirty="0" smtClean="0"/>
              <a:t>generators</a:t>
            </a:r>
            <a:r>
              <a:rPr lang="en-US" altLang="zh-CN" sz="2200" dirty="0" smtClean="0"/>
              <a:t>)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38" y="1677068"/>
            <a:ext cx="3638330" cy="128247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3014"/>
          </a:xfrm>
        </p:spPr>
        <p:txBody>
          <a:bodyPr>
            <a:noAutofit/>
          </a:bodyPr>
          <a:lstStyle/>
          <a:p>
            <a:r>
              <a:rPr lang="en-US" altLang="zh-CN" sz="2200" dirty="0" smtClean="0"/>
              <a:t>Optimization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Objective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702366" y="3436532"/>
            <a:ext cx="10651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/>
              <a:t>My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attempt: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true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volume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err="1" smtClean="0"/>
              <a:t>zonotopes</a:t>
            </a:r>
            <a:r>
              <a:rPr lang="zh-CN" altLang="en-US" sz="2200" dirty="0" smtClean="0"/>
              <a:t> 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4230" r="19395" b="26640"/>
          <a:stretch/>
        </p:blipFill>
        <p:spPr>
          <a:xfrm>
            <a:off x="1055250" y="4091476"/>
            <a:ext cx="5986632" cy="856305"/>
          </a:xfrm>
        </p:spPr>
      </p:pic>
      <p:sp>
        <p:nvSpPr>
          <p:cNvPr id="15" name="TextBox 14"/>
          <p:cNvSpPr txBox="1"/>
          <p:nvPr/>
        </p:nvSpPr>
        <p:spPr>
          <a:xfrm>
            <a:off x="5592574" y="5483451"/>
            <a:ext cx="144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 err="1"/>
              <a:t>Gover</a:t>
            </a:r>
            <a:r>
              <a:rPr lang="pt-BR" dirty="0" smtClean="0"/>
              <a:t>, 2010]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1690" r="22627" b="34795"/>
          <a:stretch/>
        </p:blipFill>
        <p:spPr>
          <a:xfrm>
            <a:off x="7299145" y="3396168"/>
            <a:ext cx="4511855" cy="3004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92" y="1632278"/>
            <a:ext cx="3450615" cy="16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329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Exhaustive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analysis</a:t>
            </a:r>
            <a:endParaRPr lang="en-US" sz="2200" dirty="0" smtClean="0"/>
          </a:p>
          <a:p>
            <a:r>
              <a:rPr lang="en-US" sz="2200" dirty="0" smtClean="0"/>
              <a:t>Statistical method</a:t>
            </a:r>
          </a:p>
          <a:p>
            <a:r>
              <a:rPr lang="en-US" altLang="zh-CN" sz="2200" dirty="0" smtClean="0"/>
              <a:t>G</a:t>
            </a:r>
            <a:r>
              <a:rPr lang="en-US" sz="2200" dirty="0" smtClean="0"/>
              <a:t>enerate </a:t>
            </a:r>
            <a:r>
              <a:rPr lang="en-US" sz="2200" dirty="0"/>
              <a:t>a finite set of </a:t>
            </a:r>
            <a:r>
              <a:rPr lang="en-US" sz="2200" dirty="0" smtClean="0"/>
              <a:t>trajectories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sz="2200" dirty="0"/>
              <a:t>that will </a:t>
            </a:r>
            <a:r>
              <a:rPr lang="en-US" sz="2200" dirty="0" smtClean="0"/>
              <a:t>exhibit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all </a:t>
            </a:r>
            <a:r>
              <a:rPr lang="en-US" sz="2200" dirty="0"/>
              <a:t>the behaviors of the system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2607-C5AD-A64E-8497-6762183D0F9D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63" y="2923082"/>
            <a:ext cx="5336073" cy="2884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60949" y="551459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78" y="454792"/>
            <a:ext cx="9183666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Attempt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convex/concave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convex.jl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package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Julia.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625" y="1440493"/>
                <a:ext cx="10515600" cy="44958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200" dirty="0" smtClean="0"/>
                  <a:t>Test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for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convexity: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randomly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choose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scaler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vectors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S1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and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S2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and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a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matrix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plot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the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volume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of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err="1" smtClean="0"/>
                  <a:t>zonotopes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with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generator</a:t>
                </a:r>
                <a:r>
                  <a:rPr lang="zh-CN" altLang="en-US" sz="2200" dirty="0" smtClean="0"/>
                  <a:t> </a:t>
                </a:r>
                <a:r>
                  <a:rPr lang="mr-IN" altLang="zh-CN" sz="2200" dirty="0" smtClean="0"/>
                  <a:t> </a:t>
                </a:r>
                <a14:m>
                  <m:oMath xmlns:m="http://schemas.openxmlformats.org/officeDocument/2006/math">
                    <m:r>
                      <a:rPr lang="mr-IN" altLang="zh-CN" sz="2200" i="1" smtClean="0">
                        <a:latin typeface="Cambria Math" charset="0"/>
                      </a:rPr>
                      <m:t>𝐴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charset="0"/>
                      </a:rPr>
                      <m:t>G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mr-IN" altLang="zh-CN" sz="2200" b="0" i="0" smtClean="0">
                        <a:latin typeface="Cambria Math" charset="0"/>
                      </a:rPr>
                      <m:t>S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1 + (1−</m:t>
                    </m:r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) ∗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charset="0"/>
                      </a:rPr>
                      <m:t>G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mr-IN" altLang="zh-CN" sz="2200" b="0" i="0" smtClean="0">
                        <a:latin typeface="Cambria Math" charset="0"/>
                      </a:rPr>
                      <m:t>S</m:t>
                    </m:r>
                    <m:r>
                      <a:rPr lang="mr-IN" altLang="zh-CN" sz="2200" b="0" i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charset="0"/>
                      </a:rPr>
                      <m:t>⍺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range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from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/>
                  <a:t>0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to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625" y="1440493"/>
                <a:ext cx="10515600" cy="4495812"/>
              </a:xfrm>
              <a:blipFill rotWithShape="0">
                <a:blip r:embed="rId2"/>
                <a:stretch>
                  <a:fillRect l="-696"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8" y="2660924"/>
            <a:ext cx="4599140" cy="3201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4751" y="2660924"/>
            <a:ext cx="467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olume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appears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Unable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/>
          <a:stretch/>
        </p:blipFill>
        <p:spPr>
          <a:xfrm>
            <a:off x="10334057" y="144311"/>
            <a:ext cx="1019743" cy="11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9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78" y="454792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Problem: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convex.jl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certain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operations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25" y="1254588"/>
            <a:ext cx="10515600" cy="46817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/>
              <a:t>Convex.jl</a:t>
            </a:r>
            <a:r>
              <a:rPr lang="en-US" sz="2400" dirty="0"/>
              <a:t> currently supports the </a:t>
            </a:r>
            <a:r>
              <a:rPr lang="en-US" sz="2400" dirty="0" smtClean="0"/>
              <a:t>functions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be </a:t>
            </a:r>
            <a:r>
              <a:rPr lang="en-US" sz="2400" dirty="0"/>
              <a:t>composed according </a:t>
            </a:r>
            <a:r>
              <a:rPr lang="en-US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DCP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composition </a:t>
            </a:r>
            <a:r>
              <a:rPr lang="en-US" sz="2400" dirty="0"/>
              <a:t>rules</a:t>
            </a:r>
            <a:endParaRPr lang="en-US" sz="2200" dirty="0"/>
          </a:p>
        </p:txBody>
      </p:sp>
      <p:pic>
        <p:nvPicPr>
          <p:cNvPr id="1026" name="Picture 2" descr="*square(x) +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45" y="2054384"/>
            <a:ext cx="5737709" cy="418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78" y="454792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Problem: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convex.jl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certain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operations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25" y="1254588"/>
            <a:ext cx="10515600" cy="490821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 smtClean="0"/>
              <a:t>Since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logdet</a:t>
            </a:r>
            <a:r>
              <a:rPr lang="en-US" altLang="zh-CN" sz="2400" dirty="0" smtClean="0"/>
              <a:t>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recognized,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attempted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heuristic: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 smtClean="0"/>
              <a:t>However,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operations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subMatrix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</a:t>
            </a:r>
            <a:endParaRPr lang="en-US" sz="2200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4230" r="19395" b="26640"/>
          <a:stretch/>
        </p:blipFill>
        <p:spPr>
          <a:xfrm>
            <a:off x="5939425" y="3361495"/>
            <a:ext cx="4496844" cy="71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04"/>
          <a:stretch/>
        </p:blipFill>
        <p:spPr>
          <a:xfrm>
            <a:off x="6057378" y="1904094"/>
            <a:ext cx="4056867" cy="1026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8" y="1818697"/>
            <a:ext cx="5021894" cy="36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25" y="1440493"/>
            <a:ext cx="10515600" cy="4495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heuristic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objective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function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that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finally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worked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out: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200" dirty="0" smtClean="0"/>
              <a:t>Worked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with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cases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with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disturbance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control,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similar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results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“sum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of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widths”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heuristic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9" y="1939579"/>
            <a:ext cx="6562942" cy="2463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64" y="1674633"/>
            <a:ext cx="4471061" cy="299372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81625" y="490342"/>
            <a:ext cx="10515600" cy="799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smtClean="0"/>
              <a:t>Attempt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Using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JuMP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optimize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”non-convex”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objective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67" y="364247"/>
            <a:ext cx="2035729" cy="7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78" y="454792"/>
            <a:ext cx="10515600" cy="79979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Possible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steps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D9DD-DE4B-2A4C-82B9-F429EACC485F}" type="datetime1">
              <a:rPr lang="en-CA" smtClean="0"/>
              <a:t>2020-02-24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25" y="1089764"/>
            <a:ext cx="10515600" cy="48465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Test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how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close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functions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true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volume,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better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heuristic?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If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reasonable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approximation,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cases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with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disturbance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inputs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Run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higher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dimensions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plot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their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projections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2D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Try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implement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true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volume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function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Prove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that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volume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function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concave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smtClean="0"/>
              <a:t>Clean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up</a:t>
            </a:r>
            <a:r>
              <a:rPr lang="zh-CN" altLang="en-US" sz="2200" dirty="0"/>
              <a:t> </a:t>
            </a:r>
            <a:r>
              <a:rPr lang="en-US" altLang="zh-CN" sz="2200" dirty="0" smtClean="0"/>
              <a:t>and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save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code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4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151"/>
            <a:ext cx="10515600" cy="488515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/>
              <a:t>Work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1666"/>
            <a:ext cx="10515600" cy="537529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Dunning, Iain &amp; </a:t>
            </a:r>
            <a:r>
              <a:rPr lang="en-US" sz="2000" dirty="0" err="1" smtClean="0"/>
              <a:t>Huchette</a:t>
            </a:r>
            <a:r>
              <a:rPr lang="en-US" sz="2000" dirty="0" smtClean="0"/>
              <a:t>, Joey &amp; </a:t>
            </a:r>
            <a:r>
              <a:rPr lang="en-US" sz="2000" dirty="0" err="1" smtClean="0"/>
              <a:t>Lubin</a:t>
            </a:r>
            <a:r>
              <a:rPr lang="en-US" sz="2000" dirty="0" smtClean="0"/>
              <a:t>, Miles. (2015). </a:t>
            </a:r>
            <a:r>
              <a:rPr lang="en-US" sz="2000" dirty="0" err="1" smtClean="0"/>
              <a:t>JuMP</a:t>
            </a:r>
            <a:r>
              <a:rPr lang="en-US" sz="2000" dirty="0" smtClean="0"/>
              <a:t>: A Modeling Language for Mathematical Optimization. SIAM Review. 59. 10.1137/15M1020575.</a:t>
            </a:r>
          </a:p>
          <a:p>
            <a:r>
              <a:rPr lang="en-US" sz="2000" dirty="0" err="1" smtClean="0"/>
              <a:t>Gover</a:t>
            </a:r>
            <a:r>
              <a:rPr lang="en-US" sz="2000" dirty="0" smtClean="0"/>
              <a:t>, Eugene &amp; </a:t>
            </a:r>
            <a:r>
              <a:rPr lang="en-US" sz="2000" dirty="0" err="1" smtClean="0"/>
              <a:t>Krikorian</a:t>
            </a:r>
            <a:r>
              <a:rPr lang="en-US" sz="2000" dirty="0" smtClean="0"/>
              <a:t>, </a:t>
            </a:r>
            <a:r>
              <a:rPr lang="en-US" sz="2000" dirty="0" err="1" smtClean="0"/>
              <a:t>Nishan</a:t>
            </a:r>
            <a:r>
              <a:rPr lang="en-US" sz="2000" dirty="0" smtClean="0"/>
              <a:t>. (2010). Determinants and the volumes of </a:t>
            </a:r>
            <a:r>
              <a:rPr lang="en-US" sz="2000" dirty="0" err="1" smtClean="0"/>
              <a:t>parallelotopes</a:t>
            </a:r>
            <a:r>
              <a:rPr lang="en-US" sz="2000" dirty="0" smtClean="0"/>
              <a:t> and </a:t>
            </a:r>
            <a:r>
              <a:rPr lang="en-US" sz="2000" dirty="0" err="1" smtClean="0"/>
              <a:t>zonotopes</a:t>
            </a:r>
            <a:r>
              <a:rPr lang="en-US" sz="2000" dirty="0" smtClean="0"/>
              <a:t>. Linear Algebra and Its Applications - LINEAR ALGEBRA APPL. 433. 28-40. 10.1016/j.laa.2010.01.031.</a:t>
            </a:r>
          </a:p>
          <a:p>
            <a:r>
              <a:rPr lang="en-US" altLang="zh-CN" sz="2000" dirty="0" smtClean="0"/>
              <a:t>I</a:t>
            </a:r>
            <a:r>
              <a:rPr lang="en-US" sz="2000" dirty="0" smtClean="0"/>
              <a:t>an </a:t>
            </a:r>
            <a:r>
              <a:rPr lang="en-US" sz="2000" dirty="0"/>
              <a:t>M. Mitchell, Jacob </a:t>
            </a:r>
            <a:r>
              <a:rPr lang="en-US" sz="2000" dirty="0" err="1"/>
              <a:t>Budzis</a:t>
            </a:r>
            <a:r>
              <a:rPr lang="en-US" sz="2000" dirty="0"/>
              <a:t>, and </a:t>
            </a:r>
            <a:r>
              <a:rPr lang="en-US" sz="2000" dirty="0" err="1"/>
              <a:t>Andriy</a:t>
            </a:r>
            <a:r>
              <a:rPr lang="en-US" sz="2000" dirty="0"/>
              <a:t> </a:t>
            </a:r>
            <a:r>
              <a:rPr lang="en-US" sz="2000" dirty="0" err="1"/>
              <a:t>Bolyachevets</a:t>
            </a:r>
            <a:r>
              <a:rPr lang="en-US" sz="2000" dirty="0"/>
              <a:t>. 2019. Invariant, viability and discriminating kernel under-approximation via </a:t>
            </a:r>
            <a:r>
              <a:rPr lang="en-US" sz="2000" dirty="0" err="1"/>
              <a:t>zonotope</a:t>
            </a:r>
            <a:r>
              <a:rPr lang="en-US" sz="2000" dirty="0"/>
              <a:t> scaling: poster abstract. In Proceedings of the 22nd ACM International Conference on Hybrid Systems: Computation and Control (HSCC '19). ACM, New York, NY, USA, 268-269. DOI: https://</a:t>
            </a:r>
            <a:r>
              <a:rPr lang="en-US" sz="2000" dirty="0" smtClean="0"/>
              <a:t>doi.org/10.1145/3302504.3313354</a:t>
            </a:r>
          </a:p>
          <a:p>
            <a:r>
              <a:rPr lang="en-US" sz="2000" dirty="0" smtClean="0"/>
              <a:t>Madeleine </a:t>
            </a:r>
            <a:r>
              <a:rPr lang="en-US" sz="2000" dirty="0" err="1" smtClean="0"/>
              <a:t>Udell</a:t>
            </a:r>
            <a:r>
              <a:rPr lang="en-US" sz="2000" dirty="0" smtClean="0"/>
              <a:t>, </a:t>
            </a:r>
            <a:r>
              <a:rPr lang="en-US" sz="2000" dirty="0" err="1" smtClean="0"/>
              <a:t>Karanveer</a:t>
            </a:r>
            <a:r>
              <a:rPr lang="en-US" sz="2000" dirty="0" smtClean="0"/>
              <a:t> Mohan, David Zeng, Jenny Hong, Steven Diamond, and Stephen Boyd. 2014. Convex optimization in Julia. In Proceedings of the 1st First Workshop for High Performance Technical Computing in Dynamic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Languages (HPTCDL '14). IEEE Press, Piscataway, NJ, USA, 18-28. DOI=http://</a:t>
            </a:r>
            <a:r>
              <a:rPr lang="en-US" sz="2000" dirty="0" err="1" smtClean="0"/>
              <a:t>dx.doi.org</a:t>
            </a:r>
            <a:r>
              <a:rPr lang="en-US" sz="2000" dirty="0" smtClean="0"/>
              <a:t>/10.1109/HPTCDL.2014.5</a:t>
            </a:r>
          </a:p>
          <a:p>
            <a:r>
              <a:rPr lang="en-US" sz="2000" dirty="0" smtClean="0"/>
              <a:t>Stephen Boyd and </a:t>
            </a:r>
            <a:r>
              <a:rPr lang="en-US" sz="2000" dirty="0" err="1" smtClean="0"/>
              <a:t>Lieven</a:t>
            </a:r>
            <a:r>
              <a:rPr lang="en-US" sz="2000" dirty="0" smtClean="0"/>
              <a:t> </a:t>
            </a:r>
            <a:r>
              <a:rPr lang="en-US" sz="2000" dirty="0" err="1" smtClean="0"/>
              <a:t>Vandenberghe</a:t>
            </a:r>
            <a:r>
              <a:rPr lang="en-US" sz="2000" dirty="0" smtClean="0"/>
              <a:t>. 2004. Convex Optimization. Cambridge University Press, New York, NY, USA.</a:t>
            </a:r>
          </a:p>
          <a:p>
            <a:r>
              <a:rPr lang="en-US" sz="2000" dirty="0"/>
              <a:t>https://</a:t>
            </a:r>
            <a:r>
              <a:rPr lang="en-US" sz="2000" dirty="0" smtClean="0"/>
              <a:t>mlubin.github.io/pdf/JuliaOptwebinar.pdf</a:t>
            </a:r>
          </a:p>
          <a:p>
            <a:r>
              <a:rPr lang="en-US" sz="2000" dirty="0"/>
              <a:t>https://www.youtube.com/watch?v=7LNeR299q88</a:t>
            </a:r>
            <a:endParaRPr lang="en-US" sz="2000" dirty="0" smtClean="0"/>
          </a:p>
          <a:p>
            <a:r>
              <a:rPr lang="en-US" sz="2000" dirty="0"/>
              <a:t>https://</a:t>
            </a:r>
            <a:r>
              <a:rPr lang="en-US" sz="2000" dirty="0" err="1"/>
              <a:t>dcp.stanford.edu</a:t>
            </a:r>
            <a:r>
              <a:rPr lang="en-US" sz="2000" dirty="0"/>
              <a:t>/rules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CE3F-80AF-1E4A-8911-0C644ADC7941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Helen Zhang (UBC computer science)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Computing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Invariant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Set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via</a:t>
            </a:r>
            <a:r>
              <a:rPr lang="zh-CN" altLang="en-US" sz="4400" dirty="0" smtClean="0"/>
              <a:t> </a:t>
            </a:r>
            <a:r>
              <a:rPr lang="en-US" altLang="zh-CN" sz="4400" dirty="0" err="1" smtClean="0"/>
              <a:t>Zonotopes</a:t>
            </a:r>
            <a:r>
              <a:rPr lang="zh-CN" altLang="en-US" sz="4400" dirty="0"/>
              <a:t> </a:t>
            </a:r>
            <a:r>
              <a:rPr lang="en-US" altLang="zh-CN" sz="4400" dirty="0" smtClean="0"/>
              <a:t>and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optimization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tools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in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Julia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46740"/>
            <a:ext cx="9144000" cy="811060"/>
          </a:xfrm>
        </p:spPr>
        <p:txBody>
          <a:bodyPr/>
          <a:lstStyle/>
          <a:p>
            <a:pPr algn="r"/>
            <a:r>
              <a:rPr lang="en-US" altLang="zh-CN" dirty="0" smtClean="0"/>
              <a:t>Helen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876A-B668-5F4C-A09C-ADDC2F08D33D}" type="datetime1">
              <a:rPr lang="en-CA" smtClean="0"/>
              <a:t>2020-02-24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E46B8-5136-7F4D-8F20-19775B8032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Certificates: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9973"/>
            <a:ext cx="10515600" cy="4986990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S</a:t>
            </a:r>
            <a:r>
              <a:rPr lang="en-US" sz="2400" dirty="0" smtClean="0"/>
              <a:t>earch </a:t>
            </a:r>
            <a:r>
              <a:rPr lang="en-US" sz="2400" dirty="0"/>
              <a:t>for a surface, separating the set of initial points and the bad </a:t>
            </a:r>
            <a:r>
              <a:rPr lang="en-US" sz="2400" dirty="0" smtClean="0"/>
              <a:t>set, </a:t>
            </a:r>
            <a:r>
              <a:rPr lang="en-US" sz="2400" dirty="0"/>
              <a:t>which cannot be crossed by any trajectory.</a:t>
            </a:r>
            <a:r>
              <a:rPr lang="en-US" sz="2400" dirty="0" smtClean="0">
                <a:effectLst/>
              </a:rPr>
              <a:t> </a:t>
            </a:r>
          </a:p>
          <a:p>
            <a:endParaRPr lang="en-US" sz="2400" dirty="0"/>
          </a:p>
          <a:p>
            <a:endParaRPr lang="en-US" sz="2400" dirty="0" smtClean="0">
              <a:effectLst/>
            </a:endParaRPr>
          </a:p>
          <a:p>
            <a:endParaRPr lang="en-US" sz="2400" dirty="0"/>
          </a:p>
          <a:p>
            <a:endParaRPr lang="en-US" sz="2400" dirty="0" smtClean="0">
              <a:effectLst/>
            </a:endParaRPr>
          </a:p>
          <a:p>
            <a:endParaRPr lang="en-US" sz="2400" dirty="0"/>
          </a:p>
          <a:p>
            <a:endParaRPr lang="en-US" altLang="zh-CN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0" y="2312651"/>
            <a:ext cx="6048679" cy="274163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72EC-36C2-1E44-83D1-62A5711AEF39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60949" y="551459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Reachability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1264"/>
            <a:ext cx="10515600" cy="4227356"/>
          </a:xfrm>
        </p:spPr>
        <p:txBody>
          <a:bodyPr>
            <a:normAutofit/>
          </a:bodyPr>
          <a:lstStyle/>
          <a:p>
            <a:r>
              <a:rPr lang="en-US" altLang="zh-CN" sz="2400" i="1" dirty="0" smtClean="0"/>
              <a:t>“</a:t>
            </a:r>
            <a:r>
              <a:rPr lang="en-US" sz="2400" i="1" dirty="0" smtClean="0"/>
              <a:t>Given a computational (potentially infinite state) system with a set of allowed rules or transformations, decide whether a certain state of a system is reachable from a given initial state of the system.</a:t>
            </a:r>
            <a:r>
              <a:rPr lang="en-US" altLang="zh-CN" sz="2400" i="1" dirty="0" smtClean="0"/>
              <a:t>”</a:t>
            </a:r>
            <a:endParaRPr lang="en-US" sz="2400" dirty="0" smtClean="0"/>
          </a:p>
          <a:p>
            <a:pPr marL="0" indent="0" algn="r">
              <a:buNone/>
            </a:pPr>
            <a:r>
              <a:rPr lang="en-US" altLang="zh-CN" sz="1800" dirty="0" smtClean="0"/>
              <a:t>--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Wikipedia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“</a:t>
            </a:r>
            <a:r>
              <a:rPr lang="en-US" sz="1800" dirty="0"/>
              <a:t>Reachability </a:t>
            </a:r>
            <a:r>
              <a:rPr lang="en-US" sz="1800" dirty="0" smtClean="0"/>
              <a:t>problem</a:t>
            </a:r>
            <a:r>
              <a:rPr lang="en-US" altLang="zh-CN" sz="1800" dirty="0" smtClean="0"/>
              <a:t>”</a:t>
            </a:r>
            <a:endParaRPr lang="en-US" sz="18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2938174"/>
            <a:ext cx="4937760" cy="283050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BDF2-3CB9-A844-847C-439F72A63A91}" type="datetime4">
              <a:rPr lang="en-CA" smtClean="0"/>
              <a:t>February 24,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75939" y="6104066"/>
            <a:ext cx="166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Mitchell</a:t>
            </a:r>
            <a:r>
              <a:rPr lang="pt-BR" dirty="0" smtClean="0"/>
              <a:t>, 200</a:t>
            </a:r>
            <a:r>
              <a:rPr lang="en-US" altLang="zh-CN" dirty="0" smtClean="0"/>
              <a:t>2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457994"/>
            <a:ext cx="10515600" cy="1325563"/>
          </a:xfrm>
        </p:spPr>
        <p:txBody>
          <a:bodyPr/>
          <a:lstStyle/>
          <a:p>
            <a:r>
              <a:rPr lang="en-US" dirty="0" err="1" smtClean="0"/>
              <a:t>Hausdorff</a:t>
            </a:r>
            <a:r>
              <a:rPr lang="zh-CN" altLang="en-US" dirty="0" smtClean="0"/>
              <a:t> </a:t>
            </a:r>
            <a:r>
              <a:rPr lang="en-US" dirty="0" smtClean="0"/>
              <a:t>distance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04" y="3316288"/>
            <a:ext cx="6004838" cy="2719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576388"/>
            <a:ext cx="9144000" cy="17399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5923-E2CE-C043-B207-01BF89156E83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60949" y="5712960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85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2707"/>
            <a:ext cx="4560518" cy="4899308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Boxes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(Interval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Hall)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Ellipsoids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096000" y="415229"/>
            <a:ext cx="4313129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smtClean="0"/>
              <a:t>Polytopes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 smtClea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 smtClean="0"/>
              <a:t>Zonotopes</a:t>
            </a:r>
            <a:endParaRPr lang="en-US" sz="2000" dirty="0" smtClea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 smtClea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 smtClea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altLang="zh-CN" sz="2000" dirty="0" smtClean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Functions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9" y="1806006"/>
            <a:ext cx="3642813" cy="2038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94" y="4348151"/>
            <a:ext cx="3642813" cy="1913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5" y="253979"/>
            <a:ext cx="3513899" cy="1884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79" y="2138918"/>
            <a:ext cx="3631606" cy="1884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5" y="4378427"/>
            <a:ext cx="3698504" cy="21007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61A5-DA89-934D-87EB-EB4381D3BEFB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29054" y="6409636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[Le </a:t>
            </a:r>
            <a:r>
              <a:rPr lang="pt-BR" dirty="0" err="1"/>
              <a:t>Guernic</a:t>
            </a:r>
            <a:r>
              <a:rPr lang="pt-BR" dirty="0"/>
              <a:t>, 2009]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3665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Zonotope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791"/>
            <a:ext cx="1087918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special class of convex polytopes. </a:t>
            </a:r>
          </a:p>
          <a:p>
            <a:r>
              <a:rPr lang="en-US" sz="2400" dirty="0" smtClean="0"/>
              <a:t>image of a cube under an affine projection</a:t>
            </a:r>
          </a:p>
          <a:p>
            <a:r>
              <a:rPr lang="en-US" sz="2400" dirty="0" err="1" smtClean="0"/>
              <a:t>Minkowski</a:t>
            </a:r>
            <a:r>
              <a:rPr lang="en-US" sz="2400" dirty="0" smtClean="0"/>
              <a:t> sum of a finite set of line segments</a:t>
            </a:r>
            <a:r>
              <a:rPr lang="en-US" altLang="zh-CN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3" y="2442953"/>
            <a:ext cx="6631836" cy="1662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92" y="4103860"/>
            <a:ext cx="4440398" cy="232550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5CD3-CFE4-AE47-8E6F-FE0D58A023C7}" type="datetime4">
              <a:rPr lang="en-CA" smtClean="0"/>
              <a:t>February 24, 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Helen Zhang (UBC Computer Science)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CFE8-976B-334D-85DE-D5B4AB84499C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21821" y="6147960"/>
            <a:ext cx="148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[</a:t>
            </a:r>
            <a:r>
              <a:rPr lang="en-US" dirty="0"/>
              <a:t>Girard</a:t>
            </a:r>
            <a:r>
              <a:rPr lang="pt-BR" dirty="0" smtClean="0"/>
              <a:t>, 200</a:t>
            </a:r>
            <a:r>
              <a:rPr lang="en-US" altLang="zh-CN" dirty="0" smtClean="0"/>
              <a:t>5</a:t>
            </a:r>
            <a:r>
              <a:rPr lang="pt-BR" dirty="0" smtClean="0"/>
              <a:t>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2366</Words>
  <Application>Microsoft Macintosh PowerPoint</Application>
  <PresentationFormat>Widescreen</PresentationFormat>
  <Paragraphs>424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DengXian</vt:lpstr>
      <vt:lpstr>DengXian Light</vt:lpstr>
      <vt:lpstr>Mangal</vt:lpstr>
      <vt:lpstr>Office Theme</vt:lpstr>
      <vt:lpstr>Computing Invariant Set via Zonotopes and some optimization tools in Julia</vt:lpstr>
      <vt:lpstr>Motivation</vt:lpstr>
      <vt:lpstr> </vt:lpstr>
      <vt:lpstr>Simulation</vt:lpstr>
      <vt:lpstr>Barrier Certificates: </vt:lpstr>
      <vt:lpstr>Reachability </vt:lpstr>
      <vt:lpstr>Hausdorff distance </vt:lpstr>
      <vt:lpstr>Set representation</vt:lpstr>
      <vt:lpstr>Zonotope</vt:lpstr>
      <vt:lpstr>Minkowski sum</vt:lpstr>
      <vt:lpstr>PowerPoint Presentation</vt:lpstr>
      <vt:lpstr>Invariant, Viability and Discriminating Kernel Under-Approximation via Zonotope Scaling  Ian M. Mitchell, Jacob Budzis, Andriy Bolyachevets </vt:lpstr>
      <vt:lpstr>System Dynamics</vt:lpstr>
      <vt:lpstr>Sets of Interest for Safety Verification</vt:lpstr>
      <vt:lpstr>Set Representation: Zonotopes </vt:lpstr>
      <vt:lpstr>Computing Invariant set: With no input </vt:lpstr>
      <vt:lpstr>Optimization Objective </vt:lpstr>
      <vt:lpstr>Example: Rotational Dynamics </vt:lpstr>
      <vt:lpstr>Example: Rotational Dynamics </vt:lpstr>
      <vt:lpstr>Zonotopes Volume</vt:lpstr>
      <vt:lpstr>Convex set</vt:lpstr>
      <vt:lpstr>Convex function</vt:lpstr>
      <vt:lpstr>Convex function</vt:lpstr>
      <vt:lpstr>Convex Optimization</vt:lpstr>
      <vt:lpstr>…Is zonotope volme a convex/concave function?</vt:lpstr>
      <vt:lpstr>…Is this a convex/concave function?</vt:lpstr>
      <vt:lpstr>Julia: rapid prototyping and high performance</vt:lpstr>
      <vt:lpstr>PowerPoint Presentation</vt:lpstr>
      <vt:lpstr>Convex Optimization in Julia   Madeleine Udell, Karanveer Mohan, David Zeng, Jenny Hong, Steven Diamond, Stephen Boyd </vt:lpstr>
      <vt:lpstr>Problem presentation</vt:lpstr>
      <vt:lpstr>Solving problems</vt:lpstr>
      <vt:lpstr>Example</vt:lpstr>
      <vt:lpstr>Performance comparison</vt:lpstr>
      <vt:lpstr>JuMP: A Modeling Language for Mathematical Optimization  Iain Dunning, Joey Huchette, Miles Lubin Winners of the 2016 ICS Prize for Creating the Julia JuMP Optimization Package   </vt:lpstr>
      <vt:lpstr>PowerPoint Presentation</vt:lpstr>
      <vt:lpstr>PowerPoint Presentation</vt:lpstr>
      <vt:lpstr>PowerPoint Presentation</vt:lpstr>
      <vt:lpstr>Optimization Objective </vt:lpstr>
      <vt:lpstr>Optimization Objective </vt:lpstr>
      <vt:lpstr>Attempt 1: Finding a convex/concave objective function, and use convex.jl package in Julia.</vt:lpstr>
      <vt:lpstr>Problem: convex.jl only supports certain operations</vt:lpstr>
      <vt:lpstr>Problem: convex.jl only supports certain operations</vt:lpstr>
      <vt:lpstr>PowerPoint Presentation</vt:lpstr>
      <vt:lpstr>Possible next steps</vt:lpstr>
      <vt:lpstr>Work Cited</vt:lpstr>
      <vt:lpstr>Computing Invariant Set via Zonotopes and optimization tools in Julia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Invariant Set via Zonotopes and optimization tools in Julia</dc:title>
  <dc:creator>zhang Helen</dc:creator>
  <cp:lastModifiedBy>zhang Helen</cp:lastModifiedBy>
  <cp:revision>40</cp:revision>
  <dcterms:created xsi:type="dcterms:W3CDTF">2019-07-15T23:23:19Z</dcterms:created>
  <dcterms:modified xsi:type="dcterms:W3CDTF">2020-02-24T23:02:58Z</dcterms:modified>
</cp:coreProperties>
</file>